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92" r:id="rId3"/>
    <p:sldId id="293" r:id="rId4"/>
    <p:sldId id="294" r:id="rId5"/>
    <p:sldId id="295" r:id="rId6"/>
    <p:sldId id="287" r:id="rId7"/>
    <p:sldId id="291" r:id="rId8"/>
    <p:sldId id="290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03" autoAdjust="0"/>
  </p:normalViewPr>
  <p:slideViewPr>
    <p:cSldViewPr>
      <p:cViewPr varScale="1">
        <p:scale>
          <a:sx n="48" d="100"/>
          <a:sy n="48" d="100"/>
        </p:scale>
        <p:origin x="-216" y="-10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42AEFB56-70A8-4D14-80CF-6334B90F2195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1B49469-8B26-46A0-9775-A57C68464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90500" y="2971800"/>
            <a:ext cx="11811000" cy="64539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780" algn="justLow" rtl="1" eaLnBrk="1" hangingPunct="1">
              <a:lnSpc>
                <a:spcPct val="115000"/>
              </a:lnSpc>
              <a:spcAft>
                <a:spcPts val="0"/>
              </a:spcAft>
              <a:tabLst>
                <a:tab pos="3203575" algn="l"/>
              </a:tabLst>
              <a:defRPr/>
            </a:pPr>
            <a:r>
              <a:rPr lang="ar-SA" sz="6700" b="1" dirty="0"/>
              <a:t>عنوان الوحدة :أنا أسافر ، أنا أطلع</a:t>
            </a:r>
          </a:p>
          <a:p>
            <a:pPr marL="17780" algn="justLow" rtl="1" eaLnBrk="1" hangingPunct="1">
              <a:lnSpc>
                <a:spcPct val="115000"/>
              </a:lnSpc>
              <a:spcAft>
                <a:spcPts val="0"/>
              </a:spcAft>
              <a:tabLst>
                <a:tab pos="3203575" algn="l"/>
              </a:tabLst>
              <a:defRPr/>
            </a:pPr>
            <a:r>
              <a:rPr lang="ar-SA" sz="6700" b="1" dirty="0"/>
              <a:t>الموضوع: لغتي الجميلة نحواً (١) (تعميق)</a:t>
            </a:r>
          </a:p>
          <a:p>
            <a:pPr marL="17780" algn="justLow" rtl="1" eaLnBrk="1" hangingPunct="1">
              <a:lnSpc>
                <a:spcPct val="115000"/>
              </a:lnSpc>
              <a:spcAft>
                <a:spcPts val="0"/>
              </a:spcAft>
              <a:tabLst>
                <a:tab pos="3203575" algn="l"/>
              </a:tabLst>
              <a:defRPr/>
            </a:pPr>
            <a:r>
              <a:rPr lang="ar-SA" sz="6700" b="1" dirty="0"/>
              <a:t>الكفاية:الكتابة (٣_٥_١)</a:t>
            </a:r>
          </a:p>
          <a:p>
            <a:pPr marL="17780" algn="justLow" rtl="1" eaLnBrk="1" hangingPunct="1">
              <a:lnSpc>
                <a:spcPct val="115000"/>
              </a:lnSpc>
              <a:spcAft>
                <a:spcPts val="0"/>
              </a:spcAft>
              <a:tabLst>
                <a:tab pos="3203575" algn="l"/>
              </a:tabLst>
              <a:defRPr/>
            </a:pPr>
            <a:r>
              <a:rPr lang="ar-SA" sz="6700" b="1" dirty="0"/>
              <a:t>القيمة: تقدير العلم والعلماء</a:t>
            </a:r>
          </a:p>
          <a:p>
            <a:pPr marL="17780" algn="justLow" rtl="1" eaLnBrk="1" hangingPunct="1">
              <a:lnSpc>
                <a:spcPct val="115000"/>
              </a:lnSpc>
              <a:spcAft>
                <a:spcPts val="0"/>
              </a:spcAft>
              <a:tabLst>
                <a:tab pos="3203575" algn="l"/>
              </a:tabLst>
              <a:defRPr/>
            </a:pPr>
            <a:endParaRPr lang="en-US" sz="26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055" y="0"/>
            <a:ext cx="12307055" cy="2895600"/>
          </a:xfrm>
          <a:prstGeom prst="rect">
            <a:avLst/>
          </a:prstGeom>
        </p:spPr>
      </p:pic>
      <p:pic>
        <p:nvPicPr>
          <p:cNvPr id="1026" name="Picture 2" descr="\\filesrv4\temp1\Gehad\Fanar\فنر -12-2022\فنر اللغة العربية\مجلد الصفوف\الصف السابع\العروض التقديمية\لوجو فنر 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205"/>
            <a:ext cx="2061483" cy="144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34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660161A0-45D1-A12B-5533-4404DE5D789F}"/>
              </a:ext>
            </a:extLst>
          </p:cNvPr>
          <p:cNvSpPr txBox="1"/>
          <p:nvPr/>
        </p:nvSpPr>
        <p:spPr>
          <a:xfrm>
            <a:off x="396876" y="444499"/>
            <a:ext cx="11223624" cy="4321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أقرأ الجملتين التاليتين ، و أحدد الفعل المضارع فيهما :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4F62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-جلس الطالب منتبهاً 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4F62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-يجلس الطالب منتبهاً 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98480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-الفعل المضارع هو: ……………….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xmlns="" id="{8B35A622-ED8B-8D71-EFB0-02F783882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1606548"/>
            <a:ext cx="2489200" cy="267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0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64C780A1-22A4-F3F2-5EFB-B0D8D08FE2F1}"/>
              </a:ext>
            </a:extLst>
          </p:cNvPr>
          <p:cNvSpPr txBox="1"/>
          <p:nvPr/>
        </p:nvSpPr>
        <p:spPr>
          <a:xfrm>
            <a:off x="1206501" y="285749"/>
            <a:ext cx="10747374" cy="4250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أقرأ</a:t>
            </a:r>
            <a:r>
              <a:rPr lang="ar-SA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الجمل التالية و ألاحظ حركة الحرف الأخير في الفعل المضارع في كل منها :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r" rtl="1">
              <a:lnSpc>
                <a:spcPct val="150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4F62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-يتصدقُ المسلم تقرباً إلى الله 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r" rtl="1">
              <a:lnSpc>
                <a:spcPct val="150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4F62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-يخرجُ الكويتيون إلى البر ربيعاً 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9C2F5145-2332-E4C6-681C-142A31E12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33525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E1C1C11B-6E59-614F-2703-B1CFF0A46B09}"/>
              </a:ext>
            </a:extLst>
          </p:cNvPr>
          <p:cNvSpPr txBox="1"/>
          <p:nvPr/>
        </p:nvSpPr>
        <p:spPr>
          <a:xfrm>
            <a:off x="341312" y="206376"/>
            <a:ext cx="11509375" cy="48551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أجيب </a:t>
            </a:r>
            <a:r>
              <a:rPr lang="ar-S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 السؤال الآتي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800"/>
              </a:spcAft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ar-SA" sz="3200" b="1" dirty="0">
                <a:solidFill>
                  <a:srgbClr val="4F622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الأفعال المضارع في الجمل السابقة جاءت مرفوعة، فما علامة رفعها؟</a:t>
            </a:r>
            <a:r>
              <a:rPr lang="ar-SA" sz="3200" b="1" dirty="0">
                <a:solidFill>
                  <a:srgbClr val="4F6228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…………………………….</a:t>
            </a:r>
            <a:r>
              <a:rPr lang="ar-SA" sz="3200" b="1" u="none" strike="noStrike" dirty="0">
                <a:solidFill>
                  <a:srgbClr val="1A1A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٤ – </a:t>
            </a: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أقرأي </a:t>
            </a:r>
            <a:r>
              <a:rPr lang="ar-S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الجمل التالية ، ولاحظي الفرق بين آخر المضارع فيها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ar-SA" sz="3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تدعو</a:t>
            </a:r>
            <a:r>
              <a:rPr lang="ar-SA" sz="3200" b="1" dirty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الأم لأبنائها 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ar-SA" sz="32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يسعى</a:t>
            </a:r>
            <a:r>
              <a:rPr lang="ar-SA" sz="3200" b="1" dirty="0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الشباب للنهوض بوطنهم .</a:t>
            </a:r>
            <a:r>
              <a:rPr lang="ar-SA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xmlns="" id="{1C695049-DCB0-B8E7-CE72-6E3A186F9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2" y="3397250"/>
            <a:ext cx="2879725" cy="287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8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CEBF4792-CDC4-FF5A-CDAE-2D810A97BB1D}"/>
              </a:ext>
            </a:extLst>
          </p:cNvPr>
          <p:cNvSpPr txBox="1"/>
          <p:nvPr/>
        </p:nvSpPr>
        <p:spPr>
          <a:xfrm>
            <a:off x="2809875" y="778043"/>
            <a:ext cx="8890000" cy="3891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أملأ </a:t>
            </a:r>
            <a:r>
              <a:rPr lang="ar-SA" sz="4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الفراغات بفعل مضارع معتل الآخر ، محددةً علامة رفعه:</a:t>
            </a:r>
            <a:endParaRPr lang="ar-SA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…………………...إلى التفوق دائماً </a:t>
            </a:r>
            <a:endParaRPr lang="ar-SA" sz="4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…………………….</a:t>
            </a:r>
            <a:r>
              <a:rPr lang="ar-SA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نومي مبكراً.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xmlns="" id="{D6A7309E-30C8-22D5-65EA-B54DE810A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4" y="1785937"/>
            <a:ext cx="3286126" cy="3286126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A9175E60-4BF6-B242-C62F-D1962100B00E}"/>
              </a:ext>
            </a:extLst>
          </p:cNvPr>
          <p:cNvSpPr/>
          <p:nvPr/>
        </p:nvSpPr>
        <p:spPr>
          <a:xfrm>
            <a:off x="8382000" y="2808514"/>
            <a:ext cx="27432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4000" b="1" dirty="0">
                <a:solidFill>
                  <a:schemeClr val="tx1"/>
                </a:solidFill>
              </a:rPr>
              <a:t>نسعى</a:t>
            </a:r>
            <a:endParaRPr lang="ar-SA" sz="4000" b="1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C32A8070-6718-7AFD-DA12-D21A6AED1B5F}"/>
              </a:ext>
            </a:extLst>
          </p:cNvPr>
          <p:cNvSpPr/>
          <p:nvPr/>
        </p:nvSpPr>
        <p:spPr>
          <a:xfrm>
            <a:off x="8387443" y="3842078"/>
            <a:ext cx="27432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4000" b="1" dirty="0">
                <a:solidFill>
                  <a:schemeClr val="tx1"/>
                </a:solidFill>
              </a:rPr>
              <a:t>أصحو</a:t>
            </a:r>
            <a:endParaRPr lang="ar-S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8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6C82514C-E800-CFF4-19FC-7F76FEB6D003}"/>
              </a:ext>
            </a:extLst>
          </p:cNvPr>
          <p:cNvSpPr txBox="1"/>
          <p:nvPr/>
        </p:nvSpPr>
        <p:spPr>
          <a:xfrm>
            <a:off x="1064382" y="-246969"/>
            <a:ext cx="11127618" cy="6170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700" b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الممارسة:</a:t>
            </a:r>
            <a:endParaRPr lang="ar-SA" sz="3700" b="1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37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١- أ</a:t>
            </a:r>
            <a:r>
              <a:rPr lang="ar-SA" sz="37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ميز بين الفعل المضارع المرفوع الصحيح من المعتل بوضع خط تحت المضارع الصحيح وخطين تحت المضارع المعتل في الجملتين التاليتن:</a:t>
            </a:r>
            <a:endParaRPr lang="en-US" sz="37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</a:pPr>
            <a:r>
              <a:rPr lang="ar-SA" sz="3700" b="1">
                <a:solidFill>
                  <a:srgbClr val="0F243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١: أحافظ على نظافة صفي .</a:t>
            </a:r>
          </a:p>
          <a:p>
            <a:pPr marL="457200" algn="r" rtl="1">
              <a:lnSpc>
                <a:spcPct val="150000"/>
              </a:lnSpc>
            </a:pPr>
            <a:r>
              <a:rPr lang="ar-SA" sz="3700" b="1">
                <a:solidFill>
                  <a:srgbClr val="0F243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٢: أصلي مع أمي دائماً .</a:t>
            </a:r>
            <a:endParaRPr lang="en-US" sz="37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endParaRPr lang="ar-KW" sz="3700" b="1" dirty="0">
              <a:solidFill>
                <a:srgbClr val="00B050"/>
              </a:solidFill>
            </a:endParaRPr>
          </a:p>
        </p:txBody>
      </p:sp>
      <p:pic>
        <p:nvPicPr>
          <p:cNvPr id="3" name="صورة 3">
            <a:extLst>
              <a:ext uri="{FF2B5EF4-FFF2-40B4-BE49-F238E27FC236}">
                <a16:creationId xmlns:a16="http://schemas.microsoft.com/office/drawing/2014/main" xmlns="" id="{1D384E5A-8A58-BCB1-1AF9-D57726F6C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2" y="2838298"/>
            <a:ext cx="2808288" cy="359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7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A9009922-A993-4160-2B5E-931D47480AB8}"/>
              </a:ext>
            </a:extLst>
          </p:cNvPr>
          <p:cNvSpPr txBox="1"/>
          <p:nvPr/>
        </p:nvSpPr>
        <p:spPr>
          <a:xfrm>
            <a:off x="333375" y="555625"/>
            <a:ext cx="10937876" cy="4730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٢- أكمل الفراغات بفعل مضارع صحيح الآخر مرفوعاً  و مضبوطاً :</a:t>
            </a: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١-…………… الكبير على الصغير .</a:t>
            </a:r>
            <a:endParaRPr lang="en-US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ar-SA" sz="4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٢-…………… البنت لوحة جميلة .</a:t>
            </a:r>
            <a:endParaRPr lang="en-US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xmlns="" id="{C8330441-3903-EBDD-142E-CA4BE8782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2175"/>
            <a:ext cx="4140200" cy="4140200"/>
          </a:xfrm>
          <a:prstGeom prst="rect">
            <a:avLst/>
          </a:prstGeom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xmlns="" id="{270D86B9-FEF5-43C2-BA0D-30D56BA4B57A}"/>
              </a:ext>
            </a:extLst>
          </p:cNvPr>
          <p:cNvSpPr/>
          <p:nvPr/>
        </p:nvSpPr>
        <p:spPr>
          <a:xfrm>
            <a:off x="8686800" y="3124200"/>
            <a:ext cx="17526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5400" dirty="0">
                <a:solidFill>
                  <a:schemeClr val="tx1"/>
                </a:solidFill>
              </a:rPr>
              <a:t>يعطفُ</a:t>
            </a:r>
            <a:endParaRPr lang="ar-SA" sz="5400" dirty="0">
              <a:solidFill>
                <a:schemeClr val="tx1"/>
              </a:solidFill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F1B13AC3-7FF9-2E61-4061-1F1F6763D9E7}"/>
              </a:ext>
            </a:extLst>
          </p:cNvPr>
          <p:cNvSpPr/>
          <p:nvPr/>
        </p:nvSpPr>
        <p:spPr>
          <a:xfrm>
            <a:off x="8665029" y="4343400"/>
            <a:ext cx="17526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</a:rPr>
              <a:t>ترسمُ</a:t>
            </a:r>
          </a:p>
        </p:txBody>
      </p:sp>
    </p:spTree>
    <p:extLst>
      <p:ext uri="{BB962C8B-B14F-4D97-AF65-F5344CB8AC3E}">
        <p14:creationId xmlns:p14="http://schemas.microsoft.com/office/powerpoint/2010/main" val="36312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DA875278-64FC-D450-5D78-EC53032136DC}"/>
              </a:ext>
            </a:extLst>
          </p:cNvPr>
          <p:cNvSpPr txBox="1"/>
          <p:nvPr/>
        </p:nvSpPr>
        <p:spPr>
          <a:xfrm>
            <a:off x="241905" y="1259175"/>
            <a:ext cx="1195009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A" sz="6500" b="1" dirty="0">
                <a:solidFill>
                  <a:srgbClr val="C00000"/>
                </a:solidFill>
              </a:rPr>
              <a:t>الجهد الذاتي:</a:t>
            </a:r>
          </a:p>
          <a:p>
            <a:pPr algn="r"/>
            <a:endParaRPr lang="ar-SA" sz="6500" b="1" dirty="0">
              <a:solidFill>
                <a:srgbClr val="C00000"/>
              </a:solidFill>
            </a:endParaRPr>
          </a:p>
          <a:p>
            <a:pPr algn="r"/>
            <a:r>
              <a:rPr lang="ar-SA" sz="6500" b="1" dirty="0">
                <a:solidFill>
                  <a:srgbClr val="C00000"/>
                </a:solidFill>
              </a:rPr>
              <a:t>اكتب فقرة مترابطة أتحدث فيها عن تركيا ، مستعينة بالمصادر المختلفة .</a:t>
            </a:r>
            <a:endParaRPr lang="ar-KW" sz="6500" dirty="0"/>
          </a:p>
        </p:txBody>
      </p:sp>
      <p:pic>
        <p:nvPicPr>
          <p:cNvPr id="2" name="صورة 3">
            <a:extLst>
              <a:ext uri="{FF2B5EF4-FFF2-40B4-BE49-F238E27FC236}">
                <a16:creationId xmlns:a16="http://schemas.microsoft.com/office/drawing/2014/main" xmlns="" id="{6A5F03DD-FF64-E5D1-361A-7EA72D6B7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959"/>
            <a:ext cx="2936875" cy="29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368309E2-F7DC-1489-53C8-6CB699E6AB1C}"/>
              </a:ext>
            </a:extLst>
          </p:cNvPr>
          <p:cNvSpPr txBox="1"/>
          <p:nvPr/>
        </p:nvSpPr>
        <p:spPr>
          <a:xfrm>
            <a:off x="2762250" y="863085"/>
            <a:ext cx="81597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8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شكرا لحسن استماعكم</a:t>
            </a:r>
            <a:r>
              <a:rPr lang="en-US" dirty="0">
                <a:effectLst/>
              </a:rPr>
              <a:t> </a:t>
            </a:r>
            <a:endParaRPr lang="ar-KW" dirty="0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xmlns="" id="{B80FE0FF-BC5C-860B-1265-EB99C2280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50" y="2853274"/>
            <a:ext cx="5010150" cy="354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5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207</Words>
  <Application>Microsoft Office PowerPoint</Application>
  <PresentationFormat>Custom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Projects Secretary</cp:lastModifiedBy>
  <cp:revision>38</cp:revision>
  <dcterms:created xsi:type="dcterms:W3CDTF">2006-08-16T00:00:00Z</dcterms:created>
  <dcterms:modified xsi:type="dcterms:W3CDTF">2023-01-08T09:48:44Z</dcterms:modified>
</cp:coreProperties>
</file>